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71" r:id="rId7"/>
    <p:sldId id="262" r:id="rId8"/>
    <p:sldId id="263" r:id="rId9"/>
    <p:sldId id="270" r:id="rId10"/>
    <p:sldId id="272" r:id="rId11"/>
    <p:sldId id="259" r:id="rId12"/>
    <p:sldId id="268" r:id="rId13"/>
    <p:sldId id="264" r:id="rId14"/>
    <p:sldId id="273" r:id="rId15"/>
    <p:sldId id="274" r:id="rId16"/>
    <p:sldId id="275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3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3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8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8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0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3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01697-7C31-AA4C-BC3B-3E55C577CD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0836-3E76-6440-9AE8-EE2A5CB6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40935"/>
            <a:ext cx="9144000" cy="1377769"/>
          </a:xfrm>
        </p:spPr>
        <p:txBody>
          <a:bodyPr/>
          <a:lstStyle/>
          <a:p>
            <a:r>
              <a:rPr lang="en-US" b="1"/>
              <a:t>Sentiment Analysis in </a:t>
            </a:r>
            <a:r>
              <a:rPr lang="en-US" b="1" smtClean="0"/>
              <a:t>Twitter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Weiheng</a:t>
            </a:r>
            <a:r>
              <a:rPr lang="en-US" dirty="0" smtClean="0"/>
              <a:t>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Layer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584644"/>
              </p:ext>
            </p:extLst>
          </p:nvPr>
        </p:nvGraphicFramePr>
        <p:xfrm>
          <a:off x="838200" y="1454785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Embedding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752669"/>
              </p:ext>
            </p:extLst>
          </p:nvPr>
        </p:nvGraphicFramePr>
        <p:xfrm>
          <a:off x="838200" y="2465216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Gaussian Noise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327053"/>
              </p:ext>
            </p:extLst>
          </p:nvPr>
        </p:nvGraphicFramePr>
        <p:xfrm>
          <a:off x="838200" y="3475647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Dropout 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>
            <a:endCxn id="6" idx="0"/>
          </p:cNvCxnSpPr>
          <p:nvPr/>
        </p:nvCxnSpPr>
        <p:spPr>
          <a:xfrm>
            <a:off x="6096000" y="2196465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96000" y="3206896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2554" y="1186034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60831" y="4217327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4774341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word vector information into sentence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0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LSTM/</a:t>
            </a:r>
            <a:r>
              <a:rPr lang="en-US" dirty="0" err="1" smtClean="0"/>
              <a:t>BiLSTM</a:t>
            </a:r>
            <a:r>
              <a:rPr lang="en-US" dirty="0" smtClean="0"/>
              <a:t> </a:t>
            </a:r>
            <a:r>
              <a:rPr lang="en-US" dirty="0" smtClean="0"/>
              <a:t>Layer (return sequences)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735453"/>
              </p:ext>
            </p:extLst>
          </p:nvPr>
        </p:nvGraphicFramePr>
        <p:xfrm>
          <a:off x="838200" y="1545138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LSTM/</a:t>
                      </a:r>
                      <a:r>
                        <a:rPr lang="en-US" dirty="0" err="1" smtClean="0"/>
                        <a:t>BiLSTM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layer1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096000" y="3299929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8200" y="2608707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order </a:t>
            </a:r>
            <a:r>
              <a:rPr lang="en-US" dirty="0" smtClean="0"/>
              <a:t>information in one or two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5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5420"/>
            <a:ext cx="6154368" cy="267014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835487"/>
              </p:ext>
            </p:extLst>
          </p:nvPr>
        </p:nvGraphicFramePr>
        <p:xfrm>
          <a:off x="838200" y="1545138"/>
          <a:ext cx="1051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000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Attention</a:t>
                      </a:r>
                      <a:r>
                        <a:rPr lang="en-US" baseline="0" dirty="0" smtClean="0"/>
                        <a:t> layer1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00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34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40" y="1690687"/>
            <a:ext cx="4678541" cy="38470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66076" y="1782501"/>
            <a:ext cx="5081286" cy="37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28" y="1676741"/>
            <a:ext cx="5145676" cy="39667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61903" y="1710659"/>
            <a:ext cx="4965540" cy="39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93" y="1782501"/>
            <a:ext cx="5027042" cy="375524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782500"/>
            <a:ext cx="4853651" cy="37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and result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35119" y="1794076"/>
            <a:ext cx="3818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Highest f1 point: 0.691 much better than </a:t>
            </a: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in the competition.</a:t>
            </a:r>
          </a:p>
          <a:p>
            <a:r>
              <a:rPr lang="en-US" dirty="0" smtClean="0"/>
              <a:t>N1 structure best score: 0.692</a:t>
            </a:r>
          </a:p>
          <a:p>
            <a:r>
              <a:rPr lang="en-US" dirty="0" smtClean="0"/>
              <a:t>N2 structure best score: 0.689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284" y="1690688"/>
            <a:ext cx="59410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N1 and N2</a:t>
            </a:r>
            <a:endParaRPr lang="en-US" dirty="0"/>
          </a:p>
        </p:txBody>
      </p:sp>
      <p:pic>
        <p:nvPicPr>
          <p:cNvPr id="24" name="Content Placeholder 23" descr="taskimag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32" y="1690688"/>
            <a:ext cx="3113727" cy="504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6206835" y="365125"/>
            <a:ext cx="4985884" cy="60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limitation: only 20 epoch per structure (1-10h) can’t wait till stable.</a:t>
            </a:r>
          </a:p>
          <a:p>
            <a:r>
              <a:rPr lang="en-US" dirty="0" smtClean="0"/>
              <a:t>Some new structure to be test.</a:t>
            </a:r>
          </a:p>
          <a:p>
            <a:r>
              <a:rPr lang="en-US" altLang="zh-CN" dirty="0" smtClean="0"/>
              <a:t>Update new data for preprocess</a:t>
            </a:r>
          </a:p>
          <a:p>
            <a:r>
              <a:rPr lang="en-US" dirty="0" smtClean="0"/>
              <a:t>As a sub-NN to play in other task.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6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SemEval-2017 Task 4 subtask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290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Sentiment analysis is an area in Natural Language Processing (NLP</a:t>
            </a:r>
            <a:r>
              <a:rPr lang="en-US" dirty="0" smtClean="0"/>
              <a:t>)</a:t>
            </a:r>
          </a:p>
          <a:p>
            <a:r>
              <a:rPr lang="en-US" dirty="0"/>
              <a:t>Sentiment analysis in Twitter is a particularly challenging task, because of the informal and “creative” writing style, with improper use of grammar, figurative language, misspellings and slang.</a:t>
            </a:r>
            <a:endParaRPr lang="en-US" dirty="0" smtClean="0"/>
          </a:p>
          <a:p>
            <a:r>
              <a:rPr lang="en-US" dirty="0" smtClean="0"/>
              <a:t>Message </a:t>
            </a:r>
            <a:r>
              <a:rPr lang="en-US" dirty="0"/>
              <a:t>Polarity </a:t>
            </a:r>
            <a:r>
              <a:rPr lang="en-US" dirty="0" smtClean="0"/>
              <a:t>Classification: Given </a:t>
            </a:r>
            <a:r>
              <a:rPr lang="en-US" dirty="0"/>
              <a:t>a message, classify whether the message </a:t>
            </a:r>
            <a:r>
              <a:rPr lang="en-US" dirty="0" smtClean="0"/>
              <a:t>is </a:t>
            </a:r>
            <a:r>
              <a:rPr lang="en-US" dirty="0"/>
              <a:t>of positive, negative, or neutral sentiment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92" y="1825625"/>
            <a:ext cx="4737561" cy="46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messagelevel</a:t>
            </a:r>
            <a:r>
              <a:rPr lang="en-US" dirty="0"/>
              <a:t> sentiment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874" y="1825625"/>
            <a:ext cx="100322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3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68" y="136324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Package </a:t>
            </a:r>
            <a:r>
              <a:rPr lang="en-US" dirty="0" err="1" smtClean="0"/>
              <a:t>ekphrasis</a:t>
            </a:r>
            <a:endParaRPr lang="en-US" dirty="0" smtClean="0"/>
          </a:p>
          <a:p>
            <a:r>
              <a:rPr lang="en-US" b="1" dirty="0"/>
              <a:t>Social Tokenizer</a:t>
            </a:r>
            <a:r>
              <a:rPr lang="en-US" dirty="0"/>
              <a:t>. A text tokenizer geared towards social networks (Facebook, Twitter...), which understands complex emoticons, </a:t>
            </a:r>
            <a:r>
              <a:rPr lang="en-US" dirty="0" err="1"/>
              <a:t>emojis</a:t>
            </a:r>
            <a:r>
              <a:rPr lang="en-US" dirty="0"/>
              <a:t> and other unstructured expressions like dates, times and more</a:t>
            </a:r>
            <a:r>
              <a:rPr lang="en-US" dirty="0" smtClean="0"/>
              <a:t>.</a:t>
            </a:r>
          </a:p>
          <a:p>
            <a:r>
              <a:rPr lang="en-US" b="1" dirty="0"/>
              <a:t>Word Segmentation</a:t>
            </a:r>
            <a:r>
              <a:rPr lang="en-US" dirty="0"/>
              <a:t>. You can split a long string to its constituent words. Suitable for hashtag segmentation.</a:t>
            </a:r>
          </a:p>
          <a:p>
            <a:r>
              <a:rPr lang="en-US" b="1" dirty="0"/>
              <a:t>Spell Correction</a:t>
            </a:r>
            <a:r>
              <a:rPr lang="en-US" dirty="0"/>
              <a:t>. You can replace a misspelled word, with the most probable candidate word.</a:t>
            </a:r>
          </a:p>
          <a:p>
            <a:r>
              <a:rPr lang="en-US" b="1" dirty="0"/>
              <a:t>Customization</a:t>
            </a:r>
            <a:r>
              <a:rPr lang="en-US" dirty="0"/>
              <a:t>. Taylor the word-segmentation, spell-correction and term identification, to suit your needs.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18743"/>
            <a:ext cx="10698536" cy="10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big dataset of 330M English Twitter </a:t>
            </a:r>
            <a:r>
              <a:rPr lang="en-US" dirty="0" smtClean="0"/>
              <a:t>messages, </a:t>
            </a:r>
            <a:r>
              <a:rPr lang="en-US" dirty="0"/>
              <a:t>gathered from 12/2012 to </a:t>
            </a:r>
            <a:r>
              <a:rPr lang="en-US" dirty="0" smtClean="0"/>
              <a:t>07/2016</a:t>
            </a:r>
          </a:p>
          <a:p>
            <a:r>
              <a:rPr lang="en-US" dirty="0" smtClean="0"/>
              <a:t>Generate word embedding with a words with more than  660k</a:t>
            </a:r>
          </a:p>
          <a:p>
            <a:r>
              <a:rPr lang="en-US" dirty="0" smtClean="0"/>
              <a:t>Every word is expressed as a 300 </a:t>
            </a:r>
            <a:r>
              <a:rPr lang="en-US" dirty="0"/>
              <a:t>dimension vector, using </a:t>
            </a:r>
            <a:r>
              <a:rPr lang="en-US" dirty="0" err="1"/>
              <a:t>GloVe</a:t>
            </a:r>
            <a:r>
              <a:rPr lang="en-US" dirty="0"/>
              <a:t> (Pennington et al., 2014)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2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1538" cy="4351338"/>
          </a:xfrm>
        </p:spPr>
        <p:txBody>
          <a:bodyPr/>
          <a:lstStyle/>
          <a:p>
            <a:r>
              <a:rPr lang="en-US" dirty="0" smtClean="0"/>
              <a:t>Provided by SemEval-2017 competition </a:t>
            </a:r>
            <a:r>
              <a:rPr lang="en-US" dirty="0"/>
              <a:t>Task </a:t>
            </a:r>
            <a:r>
              <a:rPr lang="en-US" dirty="0" smtClean="0"/>
              <a:t>4</a:t>
            </a:r>
          </a:p>
          <a:p>
            <a:r>
              <a:rPr lang="en-US" dirty="0" smtClean="0"/>
              <a:t>44613 training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4957 testing data</a:t>
            </a:r>
            <a:endParaRPr lang="en-US" dirty="0" smtClean="0"/>
          </a:p>
          <a:p>
            <a:r>
              <a:rPr lang="en-US" dirty="0" smtClean="0"/>
              <a:t>Evaluation macro-average (f1 score) </a:t>
            </a:r>
            <a:r>
              <a:rPr lang="en-US" dirty="0"/>
              <a:t>across the three classes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6" y="530669"/>
            <a:ext cx="4737561" cy="4635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46" y="5165847"/>
            <a:ext cx="4737561" cy="6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8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</a:t>
            </a:r>
            <a:r>
              <a:rPr lang="en-US" dirty="0" smtClean="0"/>
              <a:t>work and trending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ackled </a:t>
            </a:r>
            <a:r>
              <a:rPr lang="en-US" dirty="0"/>
              <a:t>using hand-crafted features </a:t>
            </a:r>
            <a:endParaRPr lang="en-US" dirty="0" smtClean="0"/>
          </a:p>
          <a:p>
            <a:r>
              <a:rPr lang="en-US" dirty="0" smtClean="0"/>
              <a:t>Using Classifiers </a:t>
            </a:r>
            <a:r>
              <a:rPr lang="en-US" dirty="0"/>
              <a:t>such as Naive Bayes or Support Vector Machines (SVM).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edundant </a:t>
            </a:r>
            <a:r>
              <a:rPr lang="en-US" dirty="0"/>
              <a:t>and missing features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Using Neural network is getting popular</a:t>
            </a:r>
          </a:p>
          <a:p>
            <a:r>
              <a:rPr lang="en-US" dirty="0" smtClean="0"/>
              <a:t>Sentence is far simple than image so needn’t too many layer to train.</a:t>
            </a:r>
          </a:p>
          <a:p>
            <a:r>
              <a:rPr lang="en-US" dirty="0" smtClean="0"/>
              <a:t>Preprocessing is also important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27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find best combination of different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233" y="192680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Embedding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Convolutional Layer</a:t>
            </a:r>
          </a:p>
          <a:p>
            <a:r>
              <a:rPr lang="en-US" dirty="0" err="1" smtClean="0"/>
              <a:t>MaxPooling</a:t>
            </a:r>
            <a:r>
              <a:rPr lang="en-US" dirty="0" smtClean="0"/>
              <a:t> Layer</a:t>
            </a:r>
          </a:p>
          <a:p>
            <a:r>
              <a:rPr lang="en-US" dirty="0" smtClean="0"/>
              <a:t>LSTM Layer</a:t>
            </a:r>
            <a:endParaRPr lang="en-US" dirty="0" smtClean="0"/>
          </a:p>
          <a:p>
            <a:r>
              <a:rPr lang="en-US" dirty="0" err="1"/>
              <a:t>BiLSTM</a:t>
            </a:r>
            <a:r>
              <a:rPr lang="en-US" dirty="0"/>
              <a:t> </a:t>
            </a:r>
            <a:r>
              <a:rPr lang="en-US" dirty="0" smtClean="0"/>
              <a:t>Layer</a:t>
            </a:r>
            <a:endParaRPr lang="en-US" dirty="0" smtClean="0"/>
          </a:p>
          <a:p>
            <a:r>
              <a:rPr lang="en-US" dirty="0"/>
              <a:t>Attention </a:t>
            </a:r>
            <a:r>
              <a:rPr lang="en-US" dirty="0" smtClean="0"/>
              <a:t>Layer</a:t>
            </a:r>
          </a:p>
          <a:p>
            <a:r>
              <a:rPr lang="en-US" dirty="0" smtClean="0"/>
              <a:t>Dropout Layer</a:t>
            </a:r>
          </a:p>
          <a:p>
            <a:r>
              <a:rPr lang="en-US" dirty="0" smtClean="0"/>
              <a:t>Merge Layer</a:t>
            </a:r>
          </a:p>
          <a:p>
            <a:r>
              <a:rPr lang="en-US" dirty="0" err="1" smtClean="0"/>
              <a:t>GaussianNoise</a:t>
            </a:r>
            <a:r>
              <a:rPr lang="en-US" dirty="0" smtClean="0"/>
              <a:t>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07225"/>
              </p:ext>
            </p:extLst>
          </p:nvPr>
        </p:nvGraphicFramePr>
        <p:xfrm>
          <a:off x="6933177" y="2072202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embedding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25791"/>
              </p:ext>
            </p:extLst>
          </p:nvPr>
        </p:nvGraphicFramePr>
        <p:xfrm>
          <a:off x="6933177" y="2654232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090"/>
              </p:ext>
            </p:extLst>
          </p:nvPr>
        </p:nvGraphicFramePr>
        <p:xfrm>
          <a:off x="6933177" y="3222495"/>
          <a:ext cx="33498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MaxPooling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12,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64053"/>
              </p:ext>
            </p:extLst>
          </p:nvPr>
        </p:nvGraphicFramePr>
        <p:xfrm>
          <a:off x="7152986" y="3828914"/>
          <a:ext cx="292197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177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BiLSTM1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70599"/>
              </p:ext>
            </p:extLst>
          </p:nvPr>
        </p:nvGraphicFramePr>
        <p:xfrm>
          <a:off x="8887999" y="4454015"/>
          <a:ext cx="293076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BiLSTM2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61830"/>
              </p:ext>
            </p:extLst>
          </p:nvPr>
        </p:nvGraphicFramePr>
        <p:xfrm>
          <a:off x="5552785" y="4699549"/>
          <a:ext cx="264209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791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5443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3032"/>
              </p:ext>
            </p:extLst>
          </p:nvPr>
        </p:nvGraphicFramePr>
        <p:xfrm>
          <a:off x="9112932" y="5060434"/>
          <a:ext cx="248090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765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378136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46228"/>
              </p:ext>
            </p:extLst>
          </p:nvPr>
        </p:nvGraphicFramePr>
        <p:xfrm>
          <a:off x="7144194" y="5715487"/>
          <a:ext cx="293076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600)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6915"/>
              </p:ext>
            </p:extLst>
          </p:nvPr>
        </p:nvGraphicFramePr>
        <p:xfrm>
          <a:off x="7144194" y="6278147"/>
          <a:ext cx="293076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7969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792800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Dense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endCxn id="6" idx="0"/>
          </p:cNvCxnSpPr>
          <p:nvPr/>
        </p:nvCxnSpPr>
        <p:spPr>
          <a:xfrm>
            <a:off x="8608112" y="2443042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06646" y="3011305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03716" y="3617724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0"/>
          </p:cNvCxnSpPr>
          <p:nvPr/>
        </p:nvCxnSpPr>
        <p:spPr>
          <a:xfrm flipH="1">
            <a:off x="6873830" y="4199754"/>
            <a:ext cx="1747471" cy="49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0"/>
          </p:cNvCxnSpPr>
          <p:nvPr/>
        </p:nvCxnSpPr>
        <p:spPr>
          <a:xfrm>
            <a:off x="8621301" y="4199754"/>
            <a:ext cx="1732082" cy="25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0"/>
          </p:cNvCxnSpPr>
          <p:nvPr/>
        </p:nvCxnSpPr>
        <p:spPr>
          <a:xfrm flipH="1">
            <a:off x="10353382" y="4815313"/>
            <a:ext cx="223469" cy="24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0"/>
          </p:cNvCxnSpPr>
          <p:nvPr/>
        </p:nvCxnSpPr>
        <p:spPr>
          <a:xfrm>
            <a:off x="7034288" y="5065309"/>
            <a:ext cx="1575290" cy="65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 flipH="1">
            <a:off x="8609578" y="5426194"/>
            <a:ext cx="1743804" cy="28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621301" y="6066957"/>
            <a:ext cx="0" cy="2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48065"/>
              </p:ext>
            </p:extLst>
          </p:nvPr>
        </p:nvGraphicFramePr>
        <p:xfrm>
          <a:off x="7596999" y="1431715"/>
          <a:ext cx="19431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74">
                  <a:extLst>
                    <a:ext uri="{9D8B030D-6E8A-4147-A177-3AD203B41FA5}">
                      <a16:colId xmlns:a16="http://schemas.microsoft.com/office/drawing/2014/main" xmlns="" val="2754882144"/>
                    </a:ext>
                  </a:extLst>
                </a:gridCol>
                <a:gridCol w="1188626">
                  <a:extLst>
                    <a:ext uri="{9D8B030D-6E8A-4147-A177-3AD203B41FA5}">
                      <a16:colId xmlns:a16="http://schemas.microsoft.com/office/drawing/2014/main" xmlns="" val="549947654"/>
                    </a:ext>
                  </a:extLst>
                </a:gridCol>
              </a:tblGrid>
              <a:tr h="360266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50)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6667021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8589060" y="1780260"/>
            <a:ext cx="19052" cy="29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15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Conv+MaxPooling</a:t>
            </a:r>
            <a:r>
              <a:rPr lang="en-US" dirty="0" smtClean="0"/>
              <a:t> </a:t>
            </a:r>
            <a:r>
              <a:rPr lang="en-US" dirty="0"/>
              <a:t>Layer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14690"/>
              </p:ext>
            </p:extLst>
          </p:nvPr>
        </p:nvGraphicFramePr>
        <p:xfrm>
          <a:off x="838200" y="1690688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Convolutional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</a:t>
                      </a:r>
                      <a:r>
                        <a:rPr lang="en-US" dirty="0" smtClean="0"/>
                        <a:t>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029945"/>
              </p:ext>
            </p:extLst>
          </p:nvPr>
        </p:nvGraphicFramePr>
        <p:xfrm>
          <a:off x="838200" y="2701119"/>
          <a:ext cx="105156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4330549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539168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48872497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MaxPooling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layer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50, 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9089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(None, </a:t>
                      </a:r>
                      <a:r>
                        <a:rPr lang="en-US" dirty="0" smtClean="0"/>
                        <a:t>12, </a:t>
                      </a:r>
                      <a:r>
                        <a:rPr lang="en-US" dirty="0" smtClean="0"/>
                        <a:t>300)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714223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>
            <a:endCxn id="6" idx="0"/>
          </p:cNvCxnSpPr>
          <p:nvPr/>
        </p:nvCxnSpPr>
        <p:spPr>
          <a:xfrm>
            <a:off x="6096000" y="2432368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72554" y="1421937"/>
            <a:ext cx="0" cy="268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200" y="3757931"/>
            <a:ext cx="103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Accelerate training speed and sometimes better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9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617</Words>
  <Application>Microsoft Macintosh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DengXian</vt:lpstr>
      <vt:lpstr>DengXian Light</vt:lpstr>
      <vt:lpstr>Arial</vt:lpstr>
      <vt:lpstr>Office Theme</vt:lpstr>
      <vt:lpstr>Sentiment Analysis in Twitter</vt:lpstr>
      <vt:lpstr>SemEval-2017 Task 4 subtask A</vt:lpstr>
      <vt:lpstr>messagelevel sentiment analysis</vt:lpstr>
      <vt:lpstr>Tokenizer</vt:lpstr>
      <vt:lpstr>word2vector</vt:lpstr>
      <vt:lpstr>Dataset</vt:lpstr>
      <vt:lpstr>Prior work and trending</vt:lpstr>
      <vt:lpstr>To find best combination of different layer</vt:lpstr>
      <vt:lpstr>Conv+MaxPooling Layer</vt:lpstr>
      <vt:lpstr>Embedding Layer</vt:lpstr>
      <vt:lpstr>LSTM/BiLSTM Layer (return sequences)</vt:lpstr>
      <vt:lpstr>Attention Layer</vt:lpstr>
      <vt:lpstr>Experiment and result</vt:lpstr>
      <vt:lpstr>Experiment and result</vt:lpstr>
      <vt:lpstr>Experiment and result</vt:lpstr>
      <vt:lpstr>Experiment and result</vt:lpstr>
      <vt:lpstr>Structure of N1 and N2</vt:lpstr>
      <vt:lpstr>Extension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2017-12-08T05:19:24Z</dcterms:created>
  <dcterms:modified xsi:type="dcterms:W3CDTF">2017-12-12T02:54:31Z</dcterms:modified>
</cp:coreProperties>
</file>